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56" r:id="rId2"/>
    <p:sldId id="266" r:id="rId3"/>
    <p:sldId id="273" r:id="rId4"/>
    <p:sldId id="267" r:id="rId5"/>
    <p:sldId id="268" r:id="rId6"/>
    <p:sldId id="257" r:id="rId7"/>
    <p:sldId id="274" r:id="rId8"/>
    <p:sldId id="265" r:id="rId9"/>
    <p:sldId id="258" r:id="rId10"/>
    <p:sldId id="259" r:id="rId11"/>
    <p:sldId id="260" r:id="rId12"/>
    <p:sldId id="261" r:id="rId13"/>
    <p:sldId id="263" r:id="rId14"/>
    <p:sldId id="262" r:id="rId15"/>
    <p:sldId id="264" r:id="rId16"/>
    <p:sldId id="272" r:id="rId17"/>
    <p:sldId id="275" r:id="rId18"/>
    <p:sldId id="276" r:id="rId19"/>
    <p:sldId id="277" r:id="rId20"/>
    <p:sldId id="278" r:id="rId21"/>
    <p:sldId id="279" r:id="rId22"/>
    <p:sldId id="280" r:id="rId23"/>
    <p:sldId id="281" r:id="rId24"/>
    <p:sldId id="282" r:id="rId25"/>
    <p:sldId id="283" r:id="rId26"/>
    <p:sldId id="284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HAEL DRAGON" initials="MD" lastIdx="1" clrIdx="0">
    <p:extLst>
      <p:ext uri="{19B8F6BF-5375-455C-9EA6-DF929625EA0E}">
        <p15:presenceInfo xmlns:p15="http://schemas.microsoft.com/office/powerpoint/2012/main" userId="S::michael.dragon@binus.ac.id::79c2c772-97e3-4a53-9bbe-0fb4c322c1aa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5" autoAdjust="0"/>
    <p:restoredTop sz="94660"/>
  </p:normalViewPr>
  <p:slideViewPr>
    <p:cSldViewPr snapToGrid="0">
      <p:cViewPr varScale="1">
        <p:scale>
          <a:sx n="47" d="100"/>
          <a:sy n="47" d="100"/>
        </p:scale>
        <p:origin x="936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1219E3-85A5-48B0-99FF-99B26CE9F523}" type="datetimeFigureOut">
              <a:rPr lang="en-ID" smtClean="0"/>
              <a:t>21/08/2020</a:t>
            </a:fld>
            <a:endParaRPr lang="en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64A175-D655-449F-9491-171998D0F07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5296210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eksforgeeks.org/introduction-of-programming-paradigms/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Jelasin</a:t>
            </a:r>
            <a:r>
              <a:rPr lang="en-US" dirty="0"/>
              <a:t> pre-requisite: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64A175-D655-449F-9491-171998D0F07D}" type="slidenum">
              <a:rPr lang="en-ID" smtClean="0"/>
              <a:t>5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7500418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Procedural Programming</a:t>
            </a:r>
            <a:r>
              <a:rPr lang="en-US" dirty="0"/>
              <a:t> can be defined as a programming model which is derived from structured programming, based upon the concept of calling procedure.</a:t>
            </a:r>
          </a:p>
          <a:p>
            <a:endParaRPr lang="en-US" dirty="0"/>
          </a:p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64A175-D655-449F-9491-171998D0F07D}" type="slidenum">
              <a:rPr lang="en-ID" smtClean="0"/>
              <a:t>6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2238869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BF4E1-BA0F-4A0E-8686-40BE8EC688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071935-6140-455F-9C28-665803AF2D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9A8A3F-ECFF-4639-B8A1-31BC0B39E4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AC613-742E-45C3-A67C-1937FC3C408D}" type="datetimeFigureOut">
              <a:rPr lang="en-ID" smtClean="0"/>
              <a:t>21/08/2020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EFAF2D-93D6-4317-B20C-10E65F4475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958D01-30AB-46D2-A6AC-4758A03D86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E613C-6A44-472C-86DB-D3F9B23D25C4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3968974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243112-5FFB-41C0-8E6D-2FE743D60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0119E98-F45E-4E8F-9EC1-941B5054A2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B1DD82-D168-4C1C-B7BA-752F37D6DD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AC613-742E-45C3-A67C-1937FC3C408D}" type="datetimeFigureOut">
              <a:rPr lang="en-ID" smtClean="0"/>
              <a:t>21/08/2020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B97165-082C-47A2-A563-28CAFFDBB9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C9E7D4-7E88-4E8E-A3CE-BF544B473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E613C-6A44-472C-86DB-D3F9B23D25C4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6320316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2F025AE-8039-4999-A1C8-9B911DACBAD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AECA277-817D-4869-91B0-7CF193C9EF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586205-09D6-4A26-8AA5-6B9CB80937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AC613-742E-45C3-A67C-1937FC3C408D}" type="datetimeFigureOut">
              <a:rPr lang="en-ID" smtClean="0"/>
              <a:t>21/08/2020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2962CA-F3BD-44A4-8814-8A6A387D9E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F779D2-CB59-4C51-98D7-F82DE2C0A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E613C-6A44-472C-86DB-D3F9B23D25C4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9336321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BECBC-8513-481D-B705-0BD19436F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0F6EAC-8EAD-4895-857E-0258CAE789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499F2E-5423-4E1B-8C9E-6EDA038686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AC613-742E-45C3-A67C-1937FC3C408D}" type="datetimeFigureOut">
              <a:rPr lang="en-ID" smtClean="0"/>
              <a:t>21/08/2020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93B7F5-C9D4-478E-89F9-DDD452FB3F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B4C060-2B14-4015-A97B-E8C20616D3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E613C-6A44-472C-86DB-D3F9B23D25C4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7151578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D9E473-A053-4BD6-98D3-DCB37927F3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3BD709-9B54-4B45-9DAE-056DADEC8C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C62726-9E91-4524-951E-41AA0E6CA6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AC613-742E-45C3-A67C-1937FC3C408D}" type="datetimeFigureOut">
              <a:rPr lang="en-ID" smtClean="0"/>
              <a:t>21/08/2020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DCF03C-3AD3-4172-AE51-F51B36F71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7EE533-7C80-41E6-8149-410776013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E613C-6A44-472C-86DB-D3F9B23D25C4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4164023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9433B6-07B4-417C-879E-299132119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26C88C-8B2A-4111-B7ED-81C7CE3D9F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514641-6579-47EF-8909-AB90222916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CA74B2-9DE9-4971-B64C-4CB1E2906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AC613-742E-45C3-A67C-1937FC3C408D}" type="datetimeFigureOut">
              <a:rPr lang="en-ID" smtClean="0"/>
              <a:t>21/08/2020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E3591D-1C00-4BA0-8388-3ED3C3F215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18D4E4-E670-459E-B2E0-CCD62DF3F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E613C-6A44-472C-86DB-D3F9B23D25C4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2387273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EEB9AE-999E-46FA-99F8-6A97D71BF6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3083DE-3686-4CD5-A640-B7E5786BF1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25EB76-82CC-4A16-B198-AACDE16D34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B6DA53-8FB8-4198-B40F-597D39E7118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3677AB2-4349-45CA-9C08-825E7934D81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71A85DD-670E-404C-AEDF-2A1697008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AC613-742E-45C3-A67C-1937FC3C408D}" type="datetimeFigureOut">
              <a:rPr lang="en-ID" smtClean="0"/>
              <a:t>21/08/2020</a:t>
            </a:fld>
            <a:endParaRPr lang="en-ID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5FB4FDC-F9EA-431E-86EE-B9E11640D8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A8C155-BD74-4C7D-9A93-BA25D5B0C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E613C-6A44-472C-86DB-D3F9B23D25C4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3994695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D46F5F-3A39-464B-89B9-383C3E052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7599FBB-7DEF-4345-804D-7CC2BD93A6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AC613-742E-45C3-A67C-1937FC3C408D}" type="datetimeFigureOut">
              <a:rPr lang="en-ID" smtClean="0"/>
              <a:t>21/08/2020</a:t>
            </a:fld>
            <a:endParaRPr lang="en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1049DF-E0AA-4F8D-8BF7-5618B688F6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945B49-9AAD-4805-B0DD-3DDCF19B3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E613C-6A44-472C-86DB-D3F9B23D25C4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004507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8767965-050B-4BFE-83A8-7456CF7B6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AC613-742E-45C3-A67C-1937FC3C408D}" type="datetimeFigureOut">
              <a:rPr lang="en-ID" smtClean="0"/>
              <a:t>21/08/2020</a:t>
            </a:fld>
            <a:endParaRPr lang="en-I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5630F6-7164-4B79-AEB6-CC01A572B3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EFB7A2-B6B1-413F-B594-344F8D1E79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E613C-6A44-472C-86DB-D3F9B23D25C4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9519607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75D3B0-4CE9-4B70-8F1C-C62E2EBAD5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7E7547-8288-4A60-9837-EA5548173B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5EB288-2199-4361-93CF-A098C29773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E80F85-101D-4192-BBD5-C35D8C07D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AC613-742E-45C3-A67C-1937FC3C408D}" type="datetimeFigureOut">
              <a:rPr lang="en-ID" smtClean="0"/>
              <a:t>21/08/2020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5BB1DD-CA6B-435D-B2D9-017598F6B4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9B94A0-1770-42A5-9B58-B274F5E941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E613C-6A44-472C-86DB-D3F9B23D25C4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9275808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71D6E5-1DEB-4941-8149-9A3030B8A9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BB15E2D-8F4E-45D8-92D0-61C0FABBF9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A522AC-E083-49B3-8671-FC2DA18DD5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DA4CD8-5AF8-4CCE-97FF-A1D18380A0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AC613-742E-45C3-A67C-1937FC3C408D}" type="datetimeFigureOut">
              <a:rPr lang="en-ID" smtClean="0"/>
              <a:t>21/08/2020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D4696C-02D3-4091-ADDF-E2C4D3C667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BAF48D-89A6-49C7-9DCD-4ACE69E42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E613C-6A44-472C-86DB-D3F9B23D25C4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4759781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F4C832C-B73E-4287-94B6-1C46C9031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AEA5D5-057C-42DC-8696-4CF30E816A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A977EB-2E43-4CAB-9D79-43D7171DC6F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9AC613-742E-45C3-A67C-1937FC3C408D}" type="datetimeFigureOut">
              <a:rPr lang="en-ID" smtClean="0"/>
              <a:t>21/08/2020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3B34CF-D131-44C8-9B08-6D2AAF6BF6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4F2696-6CBE-4977-9DBC-E7EEEF4D45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EE613C-6A44-472C-86DB-D3F9B23D25C4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278626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5">
            <a:extLst>
              <a:ext uri="{FF2B5EF4-FFF2-40B4-BE49-F238E27FC236}">
                <a16:creationId xmlns:a16="http://schemas.microsoft.com/office/drawing/2014/main" id="{07322A9E-F1EC-405E-8971-BA906EFFCC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329674" y="1290909"/>
            <a:ext cx="9702800" cy="5573512"/>
          </a:xfrm>
          <a:custGeom>
            <a:avLst/>
            <a:gdLst>
              <a:gd name="T0" fmla="*/ 1752 w 2038"/>
              <a:gd name="T1" fmla="*/ 1169 h 1169"/>
              <a:gd name="T2" fmla="*/ 1487 w 2038"/>
              <a:gd name="T3" fmla="*/ 334 h 1169"/>
              <a:gd name="T4" fmla="*/ 860 w 2038"/>
              <a:gd name="T5" fmla="*/ 22 h 1169"/>
              <a:gd name="T6" fmla="*/ 199 w 2038"/>
              <a:gd name="T7" fmla="*/ 318 h 1169"/>
              <a:gd name="T8" fmla="*/ 399 w 2038"/>
              <a:gd name="T9" fmla="*/ 1165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38" h="1169">
                <a:moveTo>
                  <a:pt x="1752" y="1169"/>
                </a:moveTo>
                <a:cubicBezTo>
                  <a:pt x="2038" y="928"/>
                  <a:pt x="1673" y="513"/>
                  <a:pt x="1487" y="334"/>
                </a:cubicBezTo>
                <a:cubicBezTo>
                  <a:pt x="1316" y="170"/>
                  <a:pt x="1099" y="43"/>
                  <a:pt x="860" y="22"/>
                </a:cubicBezTo>
                <a:cubicBezTo>
                  <a:pt x="621" y="0"/>
                  <a:pt x="341" y="128"/>
                  <a:pt x="199" y="318"/>
                </a:cubicBezTo>
                <a:cubicBezTo>
                  <a:pt x="0" y="586"/>
                  <a:pt x="184" y="965"/>
                  <a:pt x="399" y="1165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reeform 6">
            <a:extLst>
              <a:ext uri="{FF2B5EF4-FFF2-40B4-BE49-F238E27FC236}">
                <a16:creationId xmlns:a16="http://schemas.microsoft.com/office/drawing/2014/main" id="{A5704422-1118-4FD1-95AD-29A064EB8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70451" y="2010741"/>
            <a:ext cx="7373938" cy="4848892"/>
          </a:xfrm>
          <a:custGeom>
            <a:avLst/>
            <a:gdLst>
              <a:gd name="T0" fmla="*/ 1025 w 1549"/>
              <a:gd name="T1" fmla="*/ 1016 h 1017"/>
              <a:gd name="T2" fmla="*/ 1443 w 1549"/>
              <a:gd name="T3" fmla="*/ 592 h 1017"/>
              <a:gd name="T4" fmla="*/ 782 w 1549"/>
              <a:gd name="T5" fmla="*/ 53 h 1017"/>
              <a:gd name="T6" fmla="*/ 150 w 1549"/>
              <a:gd name="T7" fmla="*/ 329 h 1017"/>
              <a:gd name="T8" fmla="*/ 477 w 1549"/>
              <a:gd name="T9" fmla="*/ 1017 h 10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49" h="1017">
                <a:moveTo>
                  <a:pt x="1025" y="1016"/>
                </a:moveTo>
                <a:cubicBezTo>
                  <a:pt x="1223" y="971"/>
                  <a:pt x="1549" y="857"/>
                  <a:pt x="1443" y="592"/>
                </a:cubicBezTo>
                <a:cubicBezTo>
                  <a:pt x="1344" y="344"/>
                  <a:pt x="1041" y="111"/>
                  <a:pt x="782" y="53"/>
                </a:cubicBezTo>
                <a:cubicBezTo>
                  <a:pt x="545" y="0"/>
                  <a:pt x="275" y="117"/>
                  <a:pt x="150" y="329"/>
                </a:cubicBezTo>
                <a:cubicBezTo>
                  <a:pt x="0" y="584"/>
                  <a:pt x="243" y="911"/>
                  <a:pt x="477" y="1017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Freeform 7">
            <a:extLst>
              <a:ext uri="{FF2B5EF4-FFF2-40B4-BE49-F238E27FC236}">
                <a16:creationId xmlns:a16="http://schemas.microsoft.com/office/drawing/2014/main" id="{A88B2AAA-B805-498E-A9E6-98B8858554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51351" y="1780905"/>
            <a:ext cx="8035925" cy="5083516"/>
          </a:xfrm>
          <a:custGeom>
            <a:avLst/>
            <a:gdLst>
              <a:gd name="T0" fmla="*/ 1302 w 1688"/>
              <a:gd name="T1" fmla="*/ 1066 h 1066"/>
              <a:gd name="T2" fmla="*/ 1613 w 1688"/>
              <a:gd name="T3" fmla="*/ 850 h 1066"/>
              <a:gd name="T4" fmla="*/ 1517 w 1688"/>
              <a:gd name="T5" fmla="*/ 471 h 1066"/>
              <a:gd name="T6" fmla="*/ 798 w 1688"/>
              <a:gd name="T7" fmla="*/ 28 h 1066"/>
              <a:gd name="T8" fmla="*/ 181 w 1688"/>
              <a:gd name="T9" fmla="*/ 333 h 1066"/>
              <a:gd name="T10" fmla="*/ 420 w 1688"/>
              <a:gd name="T11" fmla="*/ 1066 h 10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688" h="1066">
                <a:moveTo>
                  <a:pt x="1302" y="1066"/>
                </a:moveTo>
                <a:cubicBezTo>
                  <a:pt x="1416" y="1024"/>
                  <a:pt x="1551" y="962"/>
                  <a:pt x="1613" y="850"/>
                </a:cubicBezTo>
                <a:cubicBezTo>
                  <a:pt x="1688" y="715"/>
                  <a:pt x="1606" y="575"/>
                  <a:pt x="1517" y="471"/>
                </a:cubicBezTo>
                <a:cubicBezTo>
                  <a:pt x="1336" y="258"/>
                  <a:pt x="1084" y="62"/>
                  <a:pt x="798" y="28"/>
                </a:cubicBezTo>
                <a:cubicBezTo>
                  <a:pt x="559" y="0"/>
                  <a:pt x="317" y="138"/>
                  <a:pt x="181" y="333"/>
                </a:cubicBezTo>
                <a:cubicBezTo>
                  <a:pt x="0" y="592"/>
                  <a:pt x="191" y="907"/>
                  <a:pt x="420" y="1066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Freeform 8">
            <a:extLst>
              <a:ext uri="{FF2B5EF4-FFF2-40B4-BE49-F238E27FC236}">
                <a16:creationId xmlns:a16="http://schemas.microsoft.com/office/drawing/2014/main" id="{9B8051E0-19D7-43E1-BFD9-E6DBFEB3A3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1061" y="542347"/>
            <a:ext cx="10334625" cy="6322075"/>
          </a:xfrm>
          <a:custGeom>
            <a:avLst/>
            <a:gdLst>
              <a:gd name="T0" fmla="*/ 1873 w 2171"/>
              <a:gd name="T1" fmla="*/ 1326 h 1326"/>
              <a:gd name="T2" fmla="*/ 1609 w 2171"/>
              <a:gd name="T3" fmla="*/ 473 h 1326"/>
              <a:gd name="T4" fmla="*/ 880 w 2171"/>
              <a:gd name="T5" fmla="*/ 63 h 1326"/>
              <a:gd name="T6" fmla="*/ 0 w 2171"/>
              <a:gd name="T7" fmla="*/ 423 h 13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71" h="1326">
                <a:moveTo>
                  <a:pt x="1873" y="1326"/>
                </a:moveTo>
                <a:cubicBezTo>
                  <a:pt x="2171" y="1045"/>
                  <a:pt x="1825" y="678"/>
                  <a:pt x="1609" y="473"/>
                </a:cubicBezTo>
                <a:cubicBezTo>
                  <a:pt x="1406" y="281"/>
                  <a:pt x="1159" y="116"/>
                  <a:pt x="880" y="63"/>
                </a:cubicBezTo>
                <a:cubicBezTo>
                  <a:pt x="545" y="0"/>
                  <a:pt x="214" y="161"/>
                  <a:pt x="0" y="423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Freeform 9">
            <a:extLst>
              <a:ext uri="{FF2B5EF4-FFF2-40B4-BE49-F238E27FC236}">
                <a16:creationId xmlns:a16="http://schemas.microsoft.com/office/drawing/2014/main" id="{4EDB2B02-86A2-46F5-A4BE-B7D9B10411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701" y="6178751"/>
            <a:ext cx="504825" cy="681527"/>
          </a:xfrm>
          <a:custGeom>
            <a:avLst/>
            <a:gdLst>
              <a:gd name="T0" fmla="*/ 0 w 106"/>
              <a:gd name="T1" fmla="*/ 0 h 143"/>
              <a:gd name="T2" fmla="*/ 106 w 106"/>
              <a:gd name="T3" fmla="*/ 143 h 143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06" h="143">
                <a:moveTo>
                  <a:pt x="0" y="0"/>
                </a:moveTo>
                <a:cubicBezTo>
                  <a:pt x="35" y="54"/>
                  <a:pt x="70" y="101"/>
                  <a:pt x="106" y="143"/>
                </a:cubicBezTo>
              </a:path>
            </a:pathLst>
          </a:custGeom>
          <a:noFill/>
          <a:ln w="4763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Freeform 10">
            <a:extLst>
              <a:ext uri="{FF2B5EF4-FFF2-40B4-BE49-F238E27FC236}">
                <a16:creationId xmlns:a16="http://schemas.microsoft.com/office/drawing/2014/main" id="{43954639-FB5D-41F4-9560-6F6DFE778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1061" y="-59376"/>
            <a:ext cx="11091863" cy="6923796"/>
          </a:xfrm>
          <a:custGeom>
            <a:avLst/>
            <a:gdLst>
              <a:gd name="T0" fmla="*/ 2046 w 2330"/>
              <a:gd name="T1" fmla="*/ 1452 h 1452"/>
              <a:gd name="T2" fmla="*/ 1813 w 2330"/>
              <a:gd name="T3" fmla="*/ 601 h 1452"/>
              <a:gd name="T4" fmla="*/ 956 w 2330"/>
              <a:gd name="T5" fmla="*/ 97 h 1452"/>
              <a:gd name="T6" fmla="*/ 0 w 2330"/>
              <a:gd name="T7" fmla="*/ 366 h 14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330" h="1452">
                <a:moveTo>
                  <a:pt x="2046" y="1452"/>
                </a:moveTo>
                <a:cubicBezTo>
                  <a:pt x="2330" y="1153"/>
                  <a:pt x="2049" y="821"/>
                  <a:pt x="1813" y="601"/>
                </a:cubicBezTo>
                <a:cubicBezTo>
                  <a:pt x="1569" y="375"/>
                  <a:pt x="1282" y="179"/>
                  <a:pt x="956" y="97"/>
                </a:cubicBezTo>
                <a:cubicBezTo>
                  <a:pt x="572" y="0"/>
                  <a:pt x="292" y="101"/>
                  <a:pt x="0" y="366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Freeform 12">
            <a:extLst>
              <a:ext uri="{FF2B5EF4-FFF2-40B4-BE49-F238E27FC236}">
                <a16:creationId xmlns:a16="http://schemas.microsoft.com/office/drawing/2014/main" id="{E898931C-0323-41FA-A036-20F818B1FF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1061" y="-1916"/>
            <a:ext cx="1057275" cy="614491"/>
          </a:xfrm>
          <a:custGeom>
            <a:avLst/>
            <a:gdLst>
              <a:gd name="T0" fmla="*/ 222 w 222"/>
              <a:gd name="T1" fmla="*/ 0 h 129"/>
              <a:gd name="T2" fmla="*/ 0 w 222"/>
              <a:gd name="T3" fmla="*/ 129 h 129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222" h="129">
                <a:moveTo>
                  <a:pt x="222" y="0"/>
                </a:moveTo>
                <a:cubicBezTo>
                  <a:pt x="152" y="35"/>
                  <a:pt x="76" y="78"/>
                  <a:pt x="0" y="129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Freeform 14">
            <a:extLst>
              <a:ext uri="{FF2B5EF4-FFF2-40B4-BE49-F238E27FC236}">
                <a16:creationId xmlns:a16="http://schemas.microsoft.com/office/drawing/2014/main" id="{89AFE9DD-0792-4B98-B4EB-97ACA17E6A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701" y="-6705"/>
            <a:ext cx="595313" cy="352734"/>
          </a:xfrm>
          <a:custGeom>
            <a:avLst/>
            <a:gdLst>
              <a:gd name="T0" fmla="*/ 125 w 125"/>
              <a:gd name="T1" fmla="*/ 0 h 74"/>
              <a:gd name="T2" fmla="*/ 0 w 125"/>
              <a:gd name="T3" fmla="*/ 74 h 74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25" h="74">
                <a:moveTo>
                  <a:pt x="125" y="0"/>
                </a:moveTo>
                <a:cubicBezTo>
                  <a:pt x="85" y="22"/>
                  <a:pt x="43" y="47"/>
                  <a:pt x="0" y="74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Freeform 16">
            <a:extLst>
              <a:ext uri="{FF2B5EF4-FFF2-40B4-BE49-F238E27FC236}">
                <a16:creationId xmlns:a16="http://schemas.microsoft.com/office/drawing/2014/main" id="{3981F5C4-9AE1-404E-AF44-A4E6DB374F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1061" y="-1916"/>
            <a:ext cx="357188" cy="213875"/>
          </a:xfrm>
          <a:custGeom>
            <a:avLst/>
            <a:gdLst>
              <a:gd name="T0" fmla="*/ 75 w 75"/>
              <a:gd name="T1" fmla="*/ 0 h 45"/>
              <a:gd name="T2" fmla="*/ 0 w 75"/>
              <a:gd name="T3" fmla="*/ 45 h 45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75" h="45">
                <a:moveTo>
                  <a:pt x="75" y="0"/>
                </a:moveTo>
                <a:cubicBezTo>
                  <a:pt x="50" y="14"/>
                  <a:pt x="25" y="29"/>
                  <a:pt x="0" y="45"/>
                </a:cubicBezTo>
              </a:path>
            </a:pathLst>
          </a:custGeom>
          <a:noFill/>
          <a:ln w="12700" cap="flat">
            <a:solidFill>
              <a:schemeClr val="tx1">
                <a:alpha val="20000"/>
              </a:schemeClr>
            </a:solidFill>
            <a:prstDash val="dash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Freeform 11">
            <a:extLst>
              <a:ext uri="{FF2B5EF4-FFF2-40B4-BE49-F238E27FC236}">
                <a16:creationId xmlns:a16="http://schemas.microsoft.com/office/drawing/2014/main" id="{763C1781-8726-4FAC-8C45-FF40376BE4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5426601" y="-1916"/>
            <a:ext cx="5788025" cy="6847184"/>
          </a:xfrm>
          <a:custGeom>
            <a:avLst/>
            <a:gdLst>
              <a:gd name="T0" fmla="*/ 1094 w 1216"/>
              <a:gd name="T1" fmla="*/ 1436 h 1436"/>
              <a:gd name="T2" fmla="*/ 709 w 1216"/>
              <a:gd name="T3" fmla="*/ 551 h 1436"/>
              <a:gd name="T4" fmla="*/ 0 w 1216"/>
              <a:gd name="T5" fmla="*/ 0 h 14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216" h="1436">
                <a:moveTo>
                  <a:pt x="1094" y="1436"/>
                </a:moveTo>
                <a:cubicBezTo>
                  <a:pt x="1216" y="1114"/>
                  <a:pt x="904" y="770"/>
                  <a:pt x="709" y="551"/>
                </a:cubicBezTo>
                <a:cubicBezTo>
                  <a:pt x="509" y="327"/>
                  <a:pt x="274" y="127"/>
                  <a:pt x="0" y="0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Freeform 21">
            <a:extLst>
              <a:ext uri="{FF2B5EF4-FFF2-40B4-BE49-F238E27FC236}">
                <a16:creationId xmlns:a16="http://schemas.microsoft.com/office/drawing/2014/main" id="{301491B5-56C7-43DC-A3D9-861EECCA05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9235014" y="2872"/>
            <a:ext cx="2951163" cy="2555325"/>
          </a:xfrm>
          <a:custGeom>
            <a:avLst/>
            <a:gdLst>
              <a:gd name="T0" fmla="*/ 620 w 620"/>
              <a:gd name="T1" fmla="*/ 536 h 536"/>
              <a:gd name="T2" fmla="*/ 0 w 620"/>
              <a:gd name="T3" fmla="*/ 0 h 536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620" h="536">
                <a:moveTo>
                  <a:pt x="620" y="536"/>
                </a:moveTo>
                <a:cubicBezTo>
                  <a:pt x="404" y="314"/>
                  <a:pt x="196" y="138"/>
                  <a:pt x="0" y="0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26C0E0-4CCE-4B00-B490-9C61D12E17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842248" y="1481328"/>
            <a:ext cx="2926080" cy="2468880"/>
          </a:xfrm>
        </p:spPr>
        <p:txBody>
          <a:bodyPr>
            <a:normAutofit/>
          </a:bodyPr>
          <a:lstStyle/>
          <a:p>
            <a:pPr algn="l"/>
            <a:r>
              <a:rPr lang="en-US" sz="4000"/>
              <a:t>WELCOME</a:t>
            </a:r>
            <a:br>
              <a:rPr lang="en-US" sz="4000"/>
            </a:br>
            <a:r>
              <a:rPr lang="en-US" sz="4000"/>
              <a:t>TO</a:t>
            </a:r>
            <a:br>
              <a:rPr lang="en-US" sz="4000"/>
            </a:br>
            <a:r>
              <a:rPr lang="en-US" sz="4000"/>
              <a:t>CYBERCLASS</a:t>
            </a:r>
            <a:endParaRPr lang="en-ID" sz="400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047EC13-B992-4A09-8571-E8970B0958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842248" y="4078224"/>
            <a:ext cx="2926080" cy="1307592"/>
          </a:xfrm>
        </p:spPr>
        <p:txBody>
          <a:bodyPr>
            <a:normAutofit/>
          </a:bodyPr>
          <a:lstStyle/>
          <a:p>
            <a:pPr algn="l"/>
            <a:r>
              <a:rPr lang="en-US" sz="2000"/>
              <a:t>Introduction to C</a:t>
            </a:r>
            <a:endParaRPr lang="en-ID" sz="2000"/>
          </a:p>
        </p:txBody>
      </p:sp>
      <p:sp>
        <p:nvSpPr>
          <p:cNvPr id="31" name="Freeform 22">
            <a:extLst>
              <a:ext uri="{FF2B5EF4-FFF2-40B4-BE49-F238E27FC236}">
                <a16:creationId xmlns:a16="http://schemas.microsoft.com/office/drawing/2014/main" id="{237E2353-22DF-46E0-A200-FB30F8F39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0020826" y="-1916"/>
            <a:ext cx="2165350" cy="1358265"/>
          </a:xfrm>
          <a:custGeom>
            <a:avLst/>
            <a:gdLst>
              <a:gd name="T0" fmla="*/ 0 w 455"/>
              <a:gd name="T1" fmla="*/ 0 h 285"/>
              <a:gd name="T2" fmla="*/ 455 w 455"/>
              <a:gd name="T3" fmla="*/ 285 h 285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455" h="285">
                <a:moveTo>
                  <a:pt x="0" y="0"/>
                </a:moveTo>
                <a:cubicBezTo>
                  <a:pt x="153" y="85"/>
                  <a:pt x="308" y="180"/>
                  <a:pt x="455" y="285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" name="Freeform 23">
            <a:extLst>
              <a:ext uri="{FF2B5EF4-FFF2-40B4-BE49-F238E27FC236}">
                <a16:creationId xmlns:a16="http://schemas.microsoft.com/office/drawing/2014/main" id="{DD6138DB-057B-45F7-A5F4-E7BFDA20D0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90826" y="-1916"/>
            <a:ext cx="895350" cy="534687"/>
          </a:xfrm>
          <a:custGeom>
            <a:avLst/>
            <a:gdLst>
              <a:gd name="T0" fmla="*/ 0 w 188"/>
              <a:gd name="T1" fmla="*/ 0 h 112"/>
              <a:gd name="T2" fmla="*/ 188 w 188"/>
              <a:gd name="T3" fmla="*/ 112 h 112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88" h="112">
                <a:moveTo>
                  <a:pt x="0" y="0"/>
                </a:moveTo>
                <a:cubicBezTo>
                  <a:pt x="63" y="36"/>
                  <a:pt x="126" y="73"/>
                  <a:pt x="188" y="112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79A54AB1-B64F-4843-BFAB-81CB74E6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931529">
            <a:off x="752078" y="2218040"/>
            <a:ext cx="4418757" cy="4259609"/>
          </a:xfrm>
          <a:custGeom>
            <a:avLst/>
            <a:gdLst>
              <a:gd name="connsiteX0" fmla="*/ 404107 w 4507111"/>
              <a:gd name="connsiteY0" fmla="*/ 0 h 4344781"/>
              <a:gd name="connsiteX1" fmla="*/ 371857 w 4507111"/>
              <a:gd name="connsiteY1" fmla="*/ 117359 h 4344781"/>
              <a:gd name="connsiteX2" fmla="*/ 307833 w 4507111"/>
              <a:gd name="connsiteY2" fmla="*/ 632970 h 4344781"/>
              <a:gd name="connsiteX3" fmla="*/ 3569418 w 4507111"/>
              <a:gd name="connsiteY3" fmla="*/ 4141149 h 4344781"/>
              <a:gd name="connsiteX4" fmla="*/ 4440861 w 4507111"/>
              <a:gd name="connsiteY4" fmla="*/ 4332480 h 4344781"/>
              <a:gd name="connsiteX5" fmla="*/ 4507111 w 4507111"/>
              <a:gd name="connsiteY5" fmla="*/ 4341752 h 4344781"/>
              <a:gd name="connsiteX6" fmla="*/ 4296045 w 4507111"/>
              <a:gd name="connsiteY6" fmla="*/ 4344781 h 4344781"/>
              <a:gd name="connsiteX7" fmla="*/ 3749565 w 4507111"/>
              <a:gd name="connsiteY7" fmla="*/ 4321853 h 4344781"/>
              <a:gd name="connsiteX8" fmla="*/ 36764 w 4507111"/>
              <a:gd name="connsiteY8" fmla="*/ 1629794 h 4344781"/>
              <a:gd name="connsiteX9" fmla="*/ 300069 w 4507111"/>
              <a:gd name="connsiteY9" fmla="*/ 144750 h 4344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07111" h="4344781">
                <a:moveTo>
                  <a:pt x="404107" y="0"/>
                </a:moveTo>
                <a:lnTo>
                  <a:pt x="371857" y="117359"/>
                </a:lnTo>
                <a:cubicBezTo>
                  <a:pt x="333827" y="278567"/>
                  <a:pt x="311875" y="450459"/>
                  <a:pt x="307833" y="632970"/>
                </a:cubicBezTo>
                <a:cubicBezTo>
                  <a:pt x="264711" y="2579752"/>
                  <a:pt x="2253987" y="3769243"/>
                  <a:pt x="3569418" y="4141149"/>
                </a:cubicBezTo>
                <a:cubicBezTo>
                  <a:pt x="3816061" y="4210881"/>
                  <a:pt x="4114807" y="4279754"/>
                  <a:pt x="4440861" y="4332480"/>
                </a:cubicBezTo>
                <a:lnTo>
                  <a:pt x="4507111" y="4341752"/>
                </a:lnTo>
                <a:lnTo>
                  <a:pt x="4296045" y="4344781"/>
                </a:lnTo>
                <a:cubicBezTo>
                  <a:pt x="4097363" y="4343711"/>
                  <a:pt x="3912623" y="4335104"/>
                  <a:pt x="3749565" y="4321853"/>
                </a:cubicBezTo>
                <a:cubicBezTo>
                  <a:pt x="2445102" y="4215850"/>
                  <a:pt x="356405" y="3466499"/>
                  <a:pt x="36764" y="1629794"/>
                </a:cubicBezTo>
                <a:cubicBezTo>
                  <a:pt x="-63123" y="1055823"/>
                  <a:pt x="45741" y="555869"/>
                  <a:pt x="300069" y="144750"/>
                </a:cubicBezTo>
                <a:close/>
              </a:path>
            </a:pathLst>
          </a:cu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0D2247-1B2F-4A86-8253-A465BFF380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758" r="1" b="14406"/>
          <a:stretch/>
        </p:blipFill>
        <p:spPr>
          <a:xfrm>
            <a:off x="921910" y="465243"/>
            <a:ext cx="7761924" cy="5343065"/>
          </a:xfrm>
          <a:custGeom>
            <a:avLst/>
            <a:gdLst/>
            <a:ahLst/>
            <a:cxnLst/>
            <a:rect l="l" t="t" r="r" b="b"/>
            <a:pathLst>
              <a:path w="7761924" h="5343065">
                <a:moveTo>
                  <a:pt x="3025687" y="76"/>
                </a:moveTo>
                <a:cubicBezTo>
                  <a:pt x="3140786" y="756"/>
                  <a:pt x="3256631" y="6055"/>
                  <a:pt x="3372722" y="16088"/>
                </a:cubicBezTo>
                <a:cubicBezTo>
                  <a:pt x="5230178" y="176616"/>
                  <a:pt x="7761924" y="1424594"/>
                  <a:pt x="7761924" y="3316816"/>
                </a:cubicBezTo>
                <a:cubicBezTo>
                  <a:pt x="7646022" y="5237647"/>
                  <a:pt x="4988715" y="5423921"/>
                  <a:pt x="3701109" y="5320611"/>
                </a:cubicBezTo>
                <a:cubicBezTo>
                  <a:pt x="2413504" y="5217301"/>
                  <a:pt x="351800" y="4486992"/>
                  <a:pt x="36290" y="2696959"/>
                </a:cubicBezTo>
                <a:cubicBezTo>
                  <a:pt x="-259500" y="1018804"/>
                  <a:pt x="1299198" y="-10133"/>
                  <a:pt x="3025687" y="76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1413478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8CC5FE-25B0-40A8-B7E7-84AE0E46D9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Header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89DD7C-D67B-4653-A0D7-8D9D7F89FF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Komponen</a:t>
            </a:r>
            <a:r>
              <a:rPr lang="en-US" dirty="0"/>
              <a:t> </a:t>
            </a:r>
            <a:r>
              <a:rPr lang="en-US" dirty="0" err="1"/>
              <a:t>awal</a:t>
            </a:r>
            <a:r>
              <a:rPr lang="en-US" dirty="0"/>
              <a:t> pada Bahasa C</a:t>
            </a:r>
          </a:p>
          <a:p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menandakan</a:t>
            </a:r>
            <a:r>
              <a:rPr lang="en-US" dirty="0"/>
              <a:t> library </a:t>
            </a:r>
            <a:r>
              <a:rPr lang="en-US" dirty="0" err="1"/>
              <a:t>apa</a:t>
            </a:r>
            <a:r>
              <a:rPr lang="en-US" dirty="0"/>
              <a:t> </a:t>
            </a:r>
            <a:r>
              <a:rPr lang="en-US" dirty="0" err="1"/>
              <a:t>saja</a:t>
            </a:r>
            <a:r>
              <a:rPr lang="en-US" dirty="0"/>
              <a:t> yang </a:t>
            </a:r>
            <a:r>
              <a:rPr lang="en-US" dirty="0" err="1"/>
              <a:t>dipakai</a:t>
            </a:r>
            <a:endParaRPr lang="en-US" dirty="0"/>
          </a:p>
          <a:p>
            <a:r>
              <a:rPr lang="en-ID" dirty="0" err="1"/>
              <a:t>Merupakan</a:t>
            </a:r>
            <a:r>
              <a:rPr lang="en-ID" dirty="0"/>
              <a:t> </a:t>
            </a:r>
            <a:r>
              <a:rPr lang="en-ID" dirty="0" err="1"/>
              <a:t>bagian</a:t>
            </a:r>
            <a:r>
              <a:rPr lang="en-ID" dirty="0"/>
              <a:t> </a:t>
            </a:r>
            <a:r>
              <a:rPr lang="en-ID" dirty="0" err="1"/>
              <a:t>preprocessing</a:t>
            </a:r>
            <a:endParaRPr lang="en-ID" dirty="0"/>
          </a:p>
          <a:p>
            <a:endParaRPr lang="en-ID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A7F814-0B69-4664-A12F-8F22C0B34E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353" y="3574608"/>
            <a:ext cx="6388807" cy="22456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3AF43CC-ACB6-4D7E-9EAB-21A03B0679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1201" y="203200"/>
            <a:ext cx="3535680" cy="2359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0327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137EE9-61EA-4E42-9B66-F3196D57A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/>
              <a:t>Main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C896CB-AD07-423B-9BBA-2E31825742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r>
              <a:rPr lang="en-US" dirty="0" err="1"/>
              <a:t>Merupakan</a:t>
            </a:r>
            <a:r>
              <a:rPr lang="en-US" dirty="0"/>
              <a:t> function yang </a:t>
            </a:r>
            <a:r>
              <a:rPr lang="en-US" dirty="0" err="1"/>
              <a:t>wajib</a:t>
            </a:r>
            <a:r>
              <a:rPr lang="en-US" dirty="0"/>
              <a:t> </a:t>
            </a:r>
            <a:r>
              <a:rPr lang="en-US" dirty="0" err="1"/>
              <a:t>ada</a:t>
            </a:r>
            <a:r>
              <a:rPr lang="en-US" dirty="0"/>
              <a:t> pada </a:t>
            </a:r>
            <a:r>
              <a:rPr lang="en-US" dirty="0" err="1"/>
              <a:t>setiap</a:t>
            </a:r>
            <a:r>
              <a:rPr lang="en-US" dirty="0"/>
              <a:t> file Bahasa C</a:t>
            </a:r>
          </a:p>
          <a:p>
            <a:r>
              <a:rPr lang="en-US" dirty="0" err="1"/>
              <a:t>Sebagai</a:t>
            </a:r>
            <a:r>
              <a:rPr lang="en-US" dirty="0"/>
              <a:t> </a:t>
            </a:r>
            <a:r>
              <a:rPr lang="en-US" dirty="0" err="1"/>
              <a:t>penanda</a:t>
            </a:r>
            <a:r>
              <a:rPr lang="en-US" dirty="0"/>
              <a:t> </a:t>
            </a:r>
            <a:r>
              <a:rPr lang="en-US" dirty="0" err="1"/>
              <a:t>dimulainya</a:t>
            </a:r>
            <a:r>
              <a:rPr lang="en-US" dirty="0"/>
              <a:t> program</a:t>
            </a:r>
          </a:p>
          <a:p>
            <a:endParaRPr lang="en-ID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F018F6-B451-452A-BD24-469BD886BF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43869"/>
            <a:ext cx="8144595" cy="1575071"/>
          </a:xfrm>
          <a:prstGeom prst="rect">
            <a:avLst/>
          </a:prstGeom>
        </p:spPr>
      </p:pic>
      <p:pic>
        <p:nvPicPr>
          <p:cNvPr id="7" name="Picture 6" descr="A group of young people playing a swing&#10;&#10;Description automatically generated">
            <a:extLst>
              <a:ext uri="{FF2B5EF4-FFF2-40B4-BE49-F238E27FC236}">
                <a16:creationId xmlns:a16="http://schemas.microsoft.com/office/drawing/2014/main" id="{D352A7CB-C908-4225-B9F1-EC3F2AC8DE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7962"/>
            <a:ext cx="3429000" cy="1933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8853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B07B76-F0E2-4EAE-8ACF-586E35A2F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 Declaration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A66860-F601-4418-AE33-40FD210506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Merupakan</a:t>
            </a:r>
            <a:r>
              <a:rPr lang="en-US" dirty="0"/>
              <a:t> </a:t>
            </a:r>
            <a:r>
              <a:rPr lang="en-US" dirty="0" err="1"/>
              <a:t>inisiasi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tiap</a:t>
            </a:r>
            <a:r>
              <a:rPr lang="en-US" dirty="0"/>
              <a:t> variable yang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digunakan</a:t>
            </a:r>
            <a:r>
              <a:rPr lang="en-US" dirty="0"/>
              <a:t> pada program</a:t>
            </a:r>
          </a:p>
          <a:p>
            <a:r>
              <a:rPr lang="en-US" dirty="0"/>
              <a:t>Note : </a:t>
            </a:r>
            <a:r>
              <a:rPr lang="en-US" dirty="0" err="1"/>
              <a:t>selalu</a:t>
            </a:r>
            <a:r>
              <a:rPr lang="en-US" dirty="0"/>
              <a:t> </a:t>
            </a:r>
            <a:r>
              <a:rPr lang="en-US" dirty="0" err="1"/>
              <a:t>inisiasi</a:t>
            </a:r>
            <a:r>
              <a:rPr lang="en-US" dirty="0"/>
              <a:t> variable </a:t>
            </a:r>
            <a:r>
              <a:rPr lang="en-US" dirty="0" err="1"/>
              <a:t>sebelum</a:t>
            </a:r>
            <a:r>
              <a:rPr lang="en-US" dirty="0"/>
              <a:t> </a:t>
            </a:r>
            <a:r>
              <a:rPr lang="en-US" dirty="0" err="1"/>
              <a:t>digunakan</a:t>
            </a:r>
            <a:r>
              <a:rPr lang="en-US" dirty="0"/>
              <a:t> pada program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4373668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845A75B-C4E4-4141-9058-2B0BEB3E78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6229" y="455627"/>
            <a:ext cx="8039542" cy="5946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9235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4ECDE7A-6944-466D-8FFE-149A29BA6B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3420082-9415-44EC-802E-C77D71D59C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12700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55A52C45-1FCB-4636-A80F-2849B8226C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8007D5-071A-4B4D-9996-2C44D9AE7D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US" sz="4000"/>
              <a:t>Body</a:t>
            </a:r>
            <a:endParaRPr lang="en-ID" sz="400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68EB4DD-3704-43AD-92B3-C4E0C6EA92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7079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858185-072F-4ECA-9209-CF10A68E98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9260" b="-1"/>
          <a:stretch/>
        </p:blipFill>
        <p:spPr>
          <a:xfrm>
            <a:off x="908304" y="2478024"/>
            <a:ext cx="6009855" cy="3694176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DB74F7-0CE1-4A08-81EC-FCF9755759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11453" y="2478024"/>
            <a:ext cx="3872243" cy="3694176"/>
          </a:xfrm>
        </p:spPr>
        <p:txBody>
          <a:bodyPr anchor="ctr">
            <a:normAutofit/>
          </a:bodyPr>
          <a:lstStyle/>
          <a:p>
            <a:r>
              <a:rPr lang="en-US" sz="1800"/>
              <a:t>Merupakan operasi yang dijalankan pada program C</a:t>
            </a:r>
          </a:p>
          <a:p>
            <a:r>
              <a:rPr lang="en-US" sz="1800"/>
              <a:t>Semua operasi seperti penghitungan, print, atau searching masuk ke dalam body</a:t>
            </a:r>
            <a:endParaRPr lang="en-ID" sz="1800"/>
          </a:p>
        </p:txBody>
      </p:sp>
    </p:spTree>
    <p:extLst>
      <p:ext uri="{BB962C8B-B14F-4D97-AF65-F5344CB8AC3E}">
        <p14:creationId xmlns:p14="http://schemas.microsoft.com/office/powerpoint/2010/main" val="13167808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C8DB1-7130-4742-B07B-FADDC3B37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Return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6B57A2-80F5-4B7B-B5C9-71A8F214FC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Merupakan</a:t>
            </a:r>
            <a:r>
              <a:rPr lang="en-US" dirty="0"/>
              <a:t> </a:t>
            </a:r>
            <a:r>
              <a:rPr lang="en-US" dirty="0" err="1"/>
              <a:t>bagian</a:t>
            </a:r>
            <a:r>
              <a:rPr lang="en-US" dirty="0"/>
              <a:t> </a:t>
            </a:r>
            <a:r>
              <a:rPr lang="en-US" dirty="0" err="1"/>
              <a:t>akhir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suatu</a:t>
            </a:r>
            <a:r>
              <a:rPr lang="en-US" dirty="0"/>
              <a:t> function pada program C</a:t>
            </a:r>
          </a:p>
          <a:p>
            <a:r>
              <a:rPr lang="en-US" dirty="0" err="1"/>
              <a:t>Sebagai</a:t>
            </a:r>
            <a:r>
              <a:rPr lang="en-US" dirty="0"/>
              <a:t> </a:t>
            </a:r>
            <a:r>
              <a:rPr lang="en-US" dirty="0" err="1"/>
              <a:t>penanda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status program yang </a:t>
            </a:r>
            <a:r>
              <a:rPr lang="en-US" dirty="0" err="1"/>
              <a:t>dijalankan</a:t>
            </a:r>
            <a:endParaRPr lang="en-ID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C19FB40-C32D-46E7-A6B9-695DE2FD3C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0470" y="2888363"/>
            <a:ext cx="6043930" cy="3604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56163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69708-3DEA-4588-BC51-FB39146AB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Operasi</a:t>
            </a:r>
            <a:r>
              <a:rPr lang="en-US" dirty="0"/>
              <a:t> </a:t>
            </a:r>
            <a:r>
              <a:rPr lang="en-US" dirty="0" err="1"/>
              <a:t>Aritmatika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056B37-619D-438C-9E84-D88F13D305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/>
              <a:t>Contoh dari XOR</a:t>
            </a:r>
          </a:p>
          <a:p>
            <a:r>
              <a:rPr lang="pt-BR" dirty="0"/>
              <a:t>A ^ B = C</a:t>
            </a:r>
          </a:p>
          <a:p>
            <a:r>
              <a:rPr lang="pt-BR" dirty="0"/>
              <a:t>C ^ A = B</a:t>
            </a:r>
          </a:p>
          <a:p>
            <a:r>
              <a:rPr lang="pt-BR" dirty="0"/>
              <a:t>C ^ B = A</a:t>
            </a:r>
            <a:endParaRPr lang="en-ID" dirty="0"/>
          </a:p>
          <a:p>
            <a:endParaRPr lang="en-ID" dirty="0"/>
          </a:p>
        </p:txBody>
      </p:sp>
      <p:pic>
        <p:nvPicPr>
          <p:cNvPr id="4" name="Content Placeholder 4" descr="A close up of a clock&#10;&#10;Description automatically generated">
            <a:extLst>
              <a:ext uri="{FF2B5EF4-FFF2-40B4-BE49-F238E27FC236}">
                <a16:creationId xmlns:a16="http://schemas.microsoft.com/office/drawing/2014/main" id="{C8EDA5E6-74A2-40CE-BBB1-600EEDF22B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7595" y="2509520"/>
            <a:ext cx="7029450" cy="227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1440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96C13-B53B-41AE-B3C8-4822BDE57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Selection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82777D-0B55-4E61-9A97-3D9E59F960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</a:t>
            </a:r>
          </a:p>
          <a:p>
            <a:r>
              <a:rPr lang="en-US" dirty="0"/>
              <a:t>If Else</a:t>
            </a:r>
          </a:p>
          <a:p>
            <a:r>
              <a:rPr lang="en-US" dirty="0"/>
              <a:t>Nested If</a:t>
            </a:r>
          </a:p>
          <a:p>
            <a:r>
              <a:rPr lang="en-US" dirty="0"/>
              <a:t>Switch Case</a:t>
            </a:r>
            <a:endParaRPr lang="en-ID" dirty="0"/>
          </a:p>
        </p:txBody>
      </p:sp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D4487907-9954-45BE-BE79-F7E7C86998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8147" y="1825625"/>
            <a:ext cx="7325653" cy="3783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9113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A0018-C277-4CF4-848E-F3385FC9D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Selection : If</a:t>
            </a:r>
            <a:endParaRPr lang="en-ID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7037BC0-2FE5-4A9D-8E50-67C98570BE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790471"/>
            <a:ext cx="7838440" cy="3418819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E071423-2A15-486D-AAE0-30BEBEAC25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6300" y="941546"/>
            <a:ext cx="3411220" cy="4923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6742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7B6A8F-5EB3-4AA8-966C-87ECFE5BC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Selection : If Else</a:t>
            </a:r>
            <a:endParaRPr lang="en-ID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609A8FA-034B-47AC-8B0F-89962F5108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5989320" cy="4469094"/>
          </a:xfrm>
        </p:spPr>
      </p:pic>
    </p:spTree>
    <p:extLst>
      <p:ext uri="{BB962C8B-B14F-4D97-AF65-F5344CB8AC3E}">
        <p14:creationId xmlns:p14="http://schemas.microsoft.com/office/powerpoint/2010/main" val="18351579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1E7530-396C-45F0-92F4-A885648D16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lose up of a screen&#10;&#10;Description automatically generated">
            <a:extLst>
              <a:ext uri="{FF2B5EF4-FFF2-40B4-BE49-F238E27FC236}">
                <a16:creationId xmlns:a16="http://schemas.microsoft.com/office/drawing/2014/main" id="{A07022E3-9A63-4829-BA7A-716061CF036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5312"/>
          <a:stretch/>
        </p:blipFill>
        <p:spPr>
          <a:xfrm>
            <a:off x="603671" y="-1"/>
            <a:ext cx="11588329" cy="685799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316481C-0A49-4796-812B-0D64F063B7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5419898" cy="6858000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DF8970-06A0-43FE-9E72-4DA1E7862C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6649" y="721805"/>
            <a:ext cx="3874686" cy="2147520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Definisi Pemrograman</a:t>
            </a:r>
            <a:endParaRPr lang="en-ID">
              <a:solidFill>
                <a:schemeClr val="bg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5271697-90F1-4A23-8EF2-0179F2EAFA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"/>
            <a:ext cx="606972" cy="323398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1DE8B58-F373-409E-A253-4380A66091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88720" y="73152"/>
            <a:ext cx="1178966" cy="232963"/>
            <a:chOff x="1188720" y="73152"/>
            <a:chExt cx="1178966" cy="232963"/>
          </a:xfrm>
        </p:grpSpPr>
        <p:sp>
          <p:nvSpPr>
            <p:cNvPr id="17" name="Rectangle 64">
              <a:extLst>
                <a:ext uri="{FF2B5EF4-FFF2-40B4-BE49-F238E27FC236}">
                  <a16:creationId xmlns:a16="http://schemas.microsoft.com/office/drawing/2014/main" id="{F5ACE265-D22D-48CC-99DE-EB81AE9229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88541" y="73152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66">
              <a:extLst>
                <a:ext uri="{FF2B5EF4-FFF2-40B4-BE49-F238E27FC236}">
                  <a16:creationId xmlns:a16="http://schemas.microsoft.com/office/drawing/2014/main" id="{6FE80EEA-F4ED-4436-8861-0BEAAEFE76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88541" y="246888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64">
              <a:extLst>
                <a:ext uri="{FF2B5EF4-FFF2-40B4-BE49-F238E27FC236}">
                  <a16:creationId xmlns:a16="http://schemas.microsoft.com/office/drawing/2014/main" id="{C3642BC8-86E8-47D0-8846-3E4D49E4B4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3586" y="73152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66">
              <a:extLst>
                <a:ext uri="{FF2B5EF4-FFF2-40B4-BE49-F238E27FC236}">
                  <a16:creationId xmlns:a16="http://schemas.microsoft.com/office/drawing/2014/main" id="{82D35214-3634-4180-BF0E-45B6145161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3586" y="246888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64">
              <a:extLst>
                <a:ext uri="{FF2B5EF4-FFF2-40B4-BE49-F238E27FC236}">
                  <a16:creationId xmlns:a16="http://schemas.microsoft.com/office/drawing/2014/main" id="{15BE89E6-3D1C-42B5-A950-E72889F8BB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438631" y="73152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66">
              <a:extLst>
                <a:ext uri="{FF2B5EF4-FFF2-40B4-BE49-F238E27FC236}">
                  <a16:creationId xmlns:a16="http://schemas.microsoft.com/office/drawing/2014/main" id="{473771CC-5097-4E08-9606-24B0BC9A0D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438631" y="246888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64">
              <a:extLst>
                <a:ext uri="{FF2B5EF4-FFF2-40B4-BE49-F238E27FC236}">
                  <a16:creationId xmlns:a16="http://schemas.microsoft.com/office/drawing/2014/main" id="{BE872634-00DA-47BD-880D-5C05FFADCC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3675" y="73152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66">
              <a:extLst>
                <a:ext uri="{FF2B5EF4-FFF2-40B4-BE49-F238E27FC236}">
                  <a16:creationId xmlns:a16="http://schemas.microsoft.com/office/drawing/2014/main" id="{4F151F5C-DE9B-460E-BC51-471F4A8A5A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3675" y="246888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64">
              <a:extLst>
                <a:ext uri="{FF2B5EF4-FFF2-40B4-BE49-F238E27FC236}">
                  <a16:creationId xmlns:a16="http://schemas.microsoft.com/office/drawing/2014/main" id="{34557B8A-4D2F-4D0D-B746-59EA85318C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88720" y="73152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66">
              <a:extLst>
                <a:ext uri="{FF2B5EF4-FFF2-40B4-BE49-F238E27FC236}">
                  <a16:creationId xmlns:a16="http://schemas.microsoft.com/office/drawing/2014/main" id="{C764CD8E-E409-4E9B-8E87-746DDE36DA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88720" y="246888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64">
              <a:extLst>
                <a:ext uri="{FF2B5EF4-FFF2-40B4-BE49-F238E27FC236}">
                  <a16:creationId xmlns:a16="http://schemas.microsoft.com/office/drawing/2014/main" id="{8E27A01D-2F01-4286-9453-3FBF6E8485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13318" y="73152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66">
              <a:extLst>
                <a:ext uri="{FF2B5EF4-FFF2-40B4-BE49-F238E27FC236}">
                  <a16:creationId xmlns:a16="http://schemas.microsoft.com/office/drawing/2014/main" id="{460487A5-12EB-422E-9588-8FF06FAF73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13318" y="246888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64">
              <a:extLst>
                <a:ext uri="{FF2B5EF4-FFF2-40B4-BE49-F238E27FC236}">
                  <a16:creationId xmlns:a16="http://schemas.microsoft.com/office/drawing/2014/main" id="{7D522D20-C9F7-4B34-9066-4B43ADAABD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188363" y="73152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66">
              <a:extLst>
                <a:ext uri="{FF2B5EF4-FFF2-40B4-BE49-F238E27FC236}">
                  <a16:creationId xmlns:a16="http://schemas.microsoft.com/office/drawing/2014/main" id="{97B04F2C-295B-447A-8941-0AD4F55516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188363" y="246888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64">
              <a:extLst>
                <a:ext uri="{FF2B5EF4-FFF2-40B4-BE49-F238E27FC236}">
                  <a16:creationId xmlns:a16="http://schemas.microsoft.com/office/drawing/2014/main" id="{17D7FF91-B366-4534-B9B4-5710926EE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063408" y="73152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66">
              <a:extLst>
                <a:ext uri="{FF2B5EF4-FFF2-40B4-BE49-F238E27FC236}">
                  <a16:creationId xmlns:a16="http://schemas.microsoft.com/office/drawing/2014/main" id="{B5B8116C-ADD9-4826-9C37-270377E8FF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063408" y="246888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64">
              <a:extLst>
                <a:ext uri="{FF2B5EF4-FFF2-40B4-BE49-F238E27FC236}">
                  <a16:creationId xmlns:a16="http://schemas.microsoft.com/office/drawing/2014/main" id="{22D01D96-8DB8-40BF-83AC-4CA49EC263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8452" y="73152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66">
              <a:extLst>
                <a:ext uri="{FF2B5EF4-FFF2-40B4-BE49-F238E27FC236}">
                  <a16:creationId xmlns:a16="http://schemas.microsoft.com/office/drawing/2014/main" id="{44B584CD-5E60-4B15-847C-B30D15DA1A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8452" y="246888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64">
              <a:extLst>
                <a:ext uri="{FF2B5EF4-FFF2-40B4-BE49-F238E27FC236}">
                  <a16:creationId xmlns:a16="http://schemas.microsoft.com/office/drawing/2014/main" id="{CF2BB7DC-B968-4F0B-9748-BF0E6E297C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13497" y="73152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66">
              <a:extLst>
                <a:ext uri="{FF2B5EF4-FFF2-40B4-BE49-F238E27FC236}">
                  <a16:creationId xmlns:a16="http://schemas.microsoft.com/office/drawing/2014/main" id="{CF12C159-3F09-4861-9450-ECD5DB3100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13497" y="246888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D9F5512A-48E1-4C07-B75E-3CCC517B6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233984"/>
            <a:ext cx="606972" cy="36240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77C910-296E-4ECA-BD3C-01731FD989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6649" y="3379979"/>
            <a:ext cx="3874685" cy="3186359"/>
          </a:xfrm>
        </p:spPr>
        <p:txBody>
          <a:bodyPr anchor="ctr">
            <a:normAutofit/>
          </a:bodyPr>
          <a:lstStyle/>
          <a:p>
            <a:r>
              <a:rPr lang="en-US" sz="1800" dirty="0" err="1">
                <a:solidFill>
                  <a:schemeClr val="bg1"/>
                </a:solidFill>
              </a:rPr>
              <a:t>Adalah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suatu</a:t>
            </a:r>
            <a:r>
              <a:rPr lang="en-US" sz="1800" dirty="0">
                <a:solidFill>
                  <a:schemeClr val="bg1"/>
                </a:solidFill>
              </a:rPr>
              <a:t> proses </a:t>
            </a:r>
            <a:r>
              <a:rPr lang="en-US" sz="1800" dirty="0" err="1">
                <a:solidFill>
                  <a:schemeClr val="bg1"/>
                </a:solidFill>
              </a:rPr>
              <a:t>menulis</a:t>
            </a:r>
            <a:r>
              <a:rPr lang="en-US" sz="1800" dirty="0">
                <a:solidFill>
                  <a:schemeClr val="bg1"/>
                </a:solidFill>
              </a:rPr>
              <a:t>, </a:t>
            </a:r>
            <a:r>
              <a:rPr lang="en-US" sz="1800" dirty="0" err="1">
                <a:solidFill>
                  <a:schemeClr val="bg1"/>
                </a:solidFill>
              </a:rPr>
              <a:t>menguji</a:t>
            </a:r>
            <a:r>
              <a:rPr lang="en-US" sz="1800" dirty="0">
                <a:solidFill>
                  <a:schemeClr val="bg1"/>
                </a:solidFill>
              </a:rPr>
              <a:t>, </a:t>
            </a:r>
            <a:r>
              <a:rPr lang="en-US" sz="1800" dirty="0" err="1">
                <a:solidFill>
                  <a:schemeClr val="bg1"/>
                </a:solidFill>
              </a:rPr>
              <a:t>memperbaiki</a:t>
            </a:r>
            <a:r>
              <a:rPr lang="en-US" sz="1800" dirty="0">
                <a:solidFill>
                  <a:schemeClr val="bg1"/>
                </a:solidFill>
              </a:rPr>
              <a:t> (debug), dan </a:t>
            </a:r>
            <a:r>
              <a:rPr lang="en-US" sz="1800" dirty="0" err="1">
                <a:solidFill>
                  <a:schemeClr val="bg1"/>
                </a:solidFill>
              </a:rPr>
              <a:t>memelihara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kode</a:t>
            </a:r>
            <a:r>
              <a:rPr lang="en-US" sz="1800" dirty="0">
                <a:solidFill>
                  <a:schemeClr val="bg1"/>
                </a:solidFill>
              </a:rPr>
              <a:t> yang </a:t>
            </a:r>
            <a:r>
              <a:rPr lang="en-US" sz="1800" dirty="0" err="1">
                <a:solidFill>
                  <a:schemeClr val="bg1"/>
                </a:solidFill>
              </a:rPr>
              <a:t>membangun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sebuah</a:t>
            </a:r>
            <a:r>
              <a:rPr lang="en-US" sz="1800" dirty="0">
                <a:solidFill>
                  <a:schemeClr val="bg1"/>
                </a:solidFill>
              </a:rPr>
              <a:t> program</a:t>
            </a:r>
            <a:endParaRPr lang="en-ID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75547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C6B4A6-F526-4520-A96B-754A2CB95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Selection : Nested If</a:t>
            </a:r>
            <a:endParaRPr lang="en-ID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81EF1D9-A30C-4B0B-9740-D2822BEA0C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079025"/>
            <a:ext cx="8448040" cy="3786350"/>
          </a:xfrm>
        </p:spPr>
      </p:pic>
    </p:spTree>
    <p:extLst>
      <p:ext uri="{BB962C8B-B14F-4D97-AF65-F5344CB8AC3E}">
        <p14:creationId xmlns:p14="http://schemas.microsoft.com/office/powerpoint/2010/main" val="30041822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9868F5-972D-4D3E-B76E-A59D0A3FE1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Selection : Switch Case</a:t>
            </a:r>
            <a:endParaRPr lang="en-ID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20A2E15-8CB1-449D-A59E-BADB935AE3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608560"/>
            <a:ext cx="7371080" cy="2881778"/>
          </a:xfrm>
        </p:spPr>
      </p:pic>
      <p:pic>
        <p:nvPicPr>
          <p:cNvPr id="7" name="Picture 6" descr="A close up of a device&#10;&#10;Description automatically generated">
            <a:extLst>
              <a:ext uri="{FF2B5EF4-FFF2-40B4-BE49-F238E27FC236}">
                <a16:creationId xmlns:a16="http://schemas.microsoft.com/office/drawing/2014/main" id="{1A8FF1E6-C07E-4CD3-9B4C-63E06CFF23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5490" y="490538"/>
            <a:ext cx="3638550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7740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94C9C-853C-44E6-A533-51785742A9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Repetition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09A4B0-2A80-4D53-9E06-D69C59236A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</a:t>
            </a:r>
          </a:p>
          <a:p>
            <a:r>
              <a:rPr lang="en-US" dirty="0"/>
              <a:t>While</a:t>
            </a:r>
          </a:p>
          <a:p>
            <a:r>
              <a:rPr lang="en-US" dirty="0"/>
              <a:t>Do-while</a:t>
            </a:r>
            <a:endParaRPr lang="en-ID" dirty="0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CA945FA6-4979-409C-90DA-EF4B81727D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4160" y="365125"/>
            <a:ext cx="765070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7499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5C8CBE-6646-41E9-8CC5-45DEE8263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Repetition : For</a:t>
            </a:r>
            <a:endParaRPr lang="en-ID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03D6E8E-D2B5-4638-8278-505AD7D187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12008"/>
            <a:ext cx="5948680" cy="4258002"/>
          </a:xfrm>
        </p:spPr>
      </p:pic>
      <p:pic>
        <p:nvPicPr>
          <p:cNvPr id="11" name="Picture 10" descr="A close up of a sign&#10;&#10;Description automatically generated">
            <a:extLst>
              <a:ext uri="{FF2B5EF4-FFF2-40B4-BE49-F238E27FC236}">
                <a16:creationId xmlns:a16="http://schemas.microsoft.com/office/drawing/2014/main" id="{60BB4E09-BA92-48A6-90D3-0D4B653C19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3601" y="365125"/>
            <a:ext cx="4389120" cy="6203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5045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8B4F9-E43A-40B5-88A6-047358546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Repetition : While</a:t>
            </a:r>
            <a:endParaRPr lang="en-ID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7087422-7CD4-4584-87A0-34EFF7B459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37296" y="1875003"/>
            <a:ext cx="6416504" cy="3107993"/>
          </a:xfrm>
        </p:spPr>
      </p:pic>
      <p:pic>
        <p:nvPicPr>
          <p:cNvPr id="7" name="Picture 6" descr="An animal swimming in the water&#10;&#10;Description automatically generated">
            <a:extLst>
              <a:ext uri="{FF2B5EF4-FFF2-40B4-BE49-F238E27FC236}">
                <a16:creationId xmlns:a16="http://schemas.microsoft.com/office/drawing/2014/main" id="{E12B30D7-27AC-406D-BA03-8923A2CB592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11"/>
          <a:stretch/>
        </p:blipFill>
        <p:spPr>
          <a:xfrm>
            <a:off x="304800" y="1875003"/>
            <a:ext cx="4417152" cy="2649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1636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A3308C-52AB-4D78-9E6D-B17DDE9485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Repetition : Do-While</a:t>
            </a:r>
            <a:endParaRPr lang="en-ID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56E9A8E-920F-46A7-977F-126BC23350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46889" y="2385142"/>
            <a:ext cx="9540367" cy="2490627"/>
          </a:xfrm>
        </p:spPr>
      </p:pic>
    </p:spTree>
    <p:extLst>
      <p:ext uri="{BB962C8B-B14F-4D97-AF65-F5344CB8AC3E}">
        <p14:creationId xmlns:p14="http://schemas.microsoft.com/office/powerpoint/2010/main" val="19238019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E0530-3EC8-4D03-BCED-3DBF3A888B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vs Continue</a:t>
            </a:r>
            <a:endParaRPr lang="en-ID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32356A7-EFE0-4541-96D2-6BC140BECC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51000" y="1954848"/>
            <a:ext cx="8346440" cy="3541494"/>
          </a:xfrm>
        </p:spPr>
      </p:pic>
    </p:spTree>
    <p:extLst>
      <p:ext uri="{BB962C8B-B14F-4D97-AF65-F5344CB8AC3E}">
        <p14:creationId xmlns:p14="http://schemas.microsoft.com/office/powerpoint/2010/main" val="370417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CC7D4-5C02-40D9-91FA-702277B030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 vs </a:t>
            </a:r>
            <a:r>
              <a:rPr lang="en-US" dirty="0" err="1"/>
              <a:t>Pemrograman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2C9E34-5CE2-48E7-8760-62DAB88869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Algorithm</a:t>
            </a:r>
          </a:p>
          <a:p>
            <a:pPr lvl="1"/>
            <a:r>
              <a:rPr lang="en-US" dirty="0" err="1"/>
              <a:t>cara</a:t>
            </a:r>
            <a:r>
              <a:rPr lang="en-US" dirty="0"/>
              <a:t> </a:t>
            </a:r>
            <a:r>
              <a:rPr lang="en-US" dirty="0" err="1"/>
              <a:t>menyelesaikan</a:t>
            </a:r>
            <a:r>
              <a:rPr lang="en-US" dirty="0"/>
              <a:t> </a:t>
            </a:r>
            <a:r>
              <a:rPr lang="en-US" dirty="0" err="1"/>
              <a:t>suatu</a:t>
            </a:r>
            <a:r>
              <a:rPr lang="en-US" dirty="0"/>
              <a:t> </a:t>
            </a:r>
            <a:r>
              <a:rPr lang="en-US" dirty="0" err="1"/>
              <a:t>masalah</a:t>
            </a:r>
            <a:endParaRPr lang="en-US" dirty="0"/>
          </a:p>
          <a:p>
            <a:pPr lvl="1"/>
            <a:r>
              <a:rPr lang="en-US" dirty="0" err="1"/>
              <a:t>Logika</a:t>
            </a:r>
            <a:r>
              <a:rPr lang="en-US" dirty="0"/>
              <a:t> </a:t>
            </a:r>
            <a:r>
              <a:rPr lang="en-US" dirty="0" err="1"/>
              <a:t>pengulangan</a:t>
            </a:r>
            <a:r>
              <a:rPr lang="en-US" dirty="0"/>
              <a:t>(repetition), selection, searching, sorting, </a:t>
            </a:r>
            <a:r>
              <a:rPr lang="en-US" dirty="0" err="1"/>
              <a:t>dsb</a:t>
            </a:r>
            <a:r>
              <a:rPr lang="en-US" dirty="0"/>
              <a:t>.</a:t>
            </a:r>
          </a:p>
          <a:p>
            <a:r>
              <a:rPr lang="en-US" dirty="0" err="1"/>
              <a:t>Pemrograman</a:t>
            </a:r>
            <a:endParaRPr lang="en-US" dirty="0"/>
          </a:p>
          <a:p>
            <a:pPr lvl="1"/>
            <a:r>
              <a:rPr lang="en-US" dirty="0"/>
              <a:t>Int main</a:t>
            </a:r>
          </a:p>
          <a:p>
            <a:pPr lvl="1"/>
            <a:r>
              <a:rPr lang="en-US" dirty="0"/>
              <a:t>Return 0;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4760701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9487A-D87B-43B9-88BF-C2168C9872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Tujuan</a:t>
            </a:r>
            <a:r>
              <a:rPr lang="en-US" dirty="0"/>
              <a:t> </a:t>
            </a:r>
            <a:r>
              <a:rPr lang="en-US" dirty="0" err="1"/>
              <a:t>Pemrograman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08701F-5AB6-40C4-9C2D-1E36874C17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ngebuat</a:t>
            </a:r>
            <a:r>
              <a:rPr lang="en-US" dirty="0"/>
              <a:t> </a:t>
            </a:r>
            <a:r>
              <a:rPr lang="en-US" dirty="0" err="1"/>
              <a:t>suatu</a:t>
            </a:r>
            <a:r>
              <a:rPr lang="en-US" dirty="0"/>
              <a:t> program</a:t>
            </a:r>
          </a:p>
          <a:p>
            <a:r>
              <a:rPr lang="en-US" dirty="0" err="1"/>
              <a:t>Belajar</a:t>
            </a:r>
            <a:r>
              <a:rPr lang="en-US" dirty="0"/>
              <a:t> dan </a:t>
            </a:r>
            <a:r>
              <a:rPr lang="en-US" dirty="0" err="1"/>
              <a:t>mengasah</a:t>
            </a:r>
            <a:r>
              <a:rPr lang="en-US" dirty="0"/>
              <a:t> </a:t>
            </a:r>
            <a:r>
              <a:rPr lang="en-US" dirty="0" err="1"/>
              <a:t>Logika</a:t>
            </a:r>
            <a:endParaRPr lang="en-US" dirty="0"/>
          </a:p>
          <a:p>
            <a:r>
              <a:rPr lang="en-US" dirty="0" err="1"/>
              <a:t>Biar</a:t>
            </a:r>
            <a:r>
              <a:rPr lang="en-US" dirty="0"/>
              <a:t> </a:t>
            </a:r>
            <a:r>
              <a:rPr lang="en-US" dirty="0" err="1"/>
              <a:t>dapet</a:t>
            </a:r>
            <a:r>
              <a:rPr lang="en-US" dirty="0"/>
              <a:t> </a:t>
            </a:r>
            <a:r>
              <a:rPr lang="en-US" dirty="0" err="1"/>
              <a:t>nilai</a:t>
            </a:r>
            <a:endParaRPr lang="en-US" dirty="0"/>
          </a:p>
          <a:p>
            <a:r>
              <a:rPr lang="en-US" dirty="0" err="1"/>
              <a:t>Mendapatkan</a:t>
            </a:r>
            <a:r>
              <a:rPr lang="en-US" dirty="0"/>
              <a:t> skill </a:t>
            </a:r>
            <a:r>
              <a:rPr lang="en-US" dirty="0" err="1"/>
              <a:t>baru</a:t>
            </a:r>
            <a:endParaRPr lang="en-ID" dirty="0"/>
          </a:p>
        </p:txBody>
      </p:sp>
      <p:pic>
        <p:nvPicPr>
          <p:cNvPr id="5" name="Picture 4" descr="A picture containing computer&#10;&#10;Description automatically generated">
            <a:extLst>
              <a:ext uri="{FF2B5EF4-FFF2-40B4-BE49-F238E27FC236}">
                <a16:creationId xmlns:a16="http://schemas.microsoft.com/office/drawing/2014/main" id="{D8B30D91-30F8-43BF-BFFB-AFA1DD08CB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2310" y="1317174"/>
            <a:ext cx="3230170" cy="3263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7508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BD618A-7CFE-4147-848E-C2A82AC0F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Compiled vs Interpreted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E06C2E-90BD-4014-826F-85404517C0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Compiled = </a:t>
            </a:r>
            <a:r>
              <a:rPr lang="en-US" dirty="0" err="1"/>
              <a:t>diubah</a:t>
            </a:r>
            <a:r>
              <a:rPr lang="en-US" dirty="0"/>
              <a:t> </a:t>
            </a:r>
            <a:r>
              <a:rPr lang="en-US" dirty="0" err="1"/>
              <a:t>dulu</a:t>
            </a:r>
            <a:r>
              <a:rPr lang="en-US" dirty="0"/>
              <a:t> </a:t>
            </a:r>
            <a:r>
              <a:rPr lang="en-US" dirty="0" err="1"/>
              <a:t>ke</a:t>
            </a:r>
            <a:r>
              <a:rPr lang="en-US" dirty="0"/>
              <a:t> Bahasa </a:t>
            </a:r>
            <a:r>
              <a:rPr lang="en-US" dirty="0" err="1"/>
              <a:t>mesin</a:t>
            </a:r>
            <a:endParaRPr lang="en-US" dirty="0"/>
          </a:p>
          <a:p>
            <a:r>
              <a:rPr lang="en-US" dirty="0"/>
              <a:t>Interpreted = </a:t>
            </a:r>
            <a:r>
              <a:rPr lang="en-US" dirty="0" err="1"/>
              <a:t>langsung</a:t>
            </a:r>
            <a:r>
              <a:rPr lang="en-US" dirty="0"/>
              <a:t> </a:t>
            </a:r>
            <a:r>
              <a:rPr lang="en-US" dirty="0" err="1"/>
              <a:t>dibaca</a:t>
            </a:r>
            <a:endParaRPr lang="en-ID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B95F7A86-A0C9-4E78-AA37-7263699B82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" y="2783840"/>
            <a:ext cx="7010400" cy="4351338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174DCDC3-EBD7-4533-AA4A-A282B19F6E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1547" y="2460625"/>
            <a:ext cx="5476613" cy="392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2489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94AA2BD-2E3F-4B1D-8127-5744B81153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4AFF8E-CD8B-46DF-833D-0EC547D21C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987552"/>
            <a:ext cx="4485861" cy="1088136"/>
          </a:xfrm>
        </p:spPr>
        <p:txBody>
          <a:bodyPr anchor="b">
            <a:normAutofit/>
          </a:bodyPr>
          <a:lstStyle/>
          <a:p>
            <a:r>
              <a:rPr lang="en-US" sz="3400"/>
              <a:t>Apa itu C?</a:t>
            </a:r>
            <a:endParaRPr lang="en-ID" sz="34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BD02261-2DC8-4AA8-9E16-7751AE8924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D752CF2-2291-40B5-B462-C17B174C10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6000"/>
            <a:ext cx="43891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4DC4E3-01F4-4659-B155-5331081803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479" y="2688336"/>
            <a:ext cx="4498848" cy="3584448"/>
          </a:xfrm>
        </p:spPr>
        <p:txBody>
          <a:bodyPr anchor="t">
            <a:normAutofit/>
          </a:bodyPr>
          <a:lstStyle/>
          <a:p>
            <a:r>
              <a:rPr lang="en-US" sz="1800" dirty="0"/>
              <a:t>Procedural </a:t>
            </a:r>
            <a:r>
              <a:rPr lang="en-US" sz="1800" dirty="0" err="1"/>
              <a:t>Languange</a:t>
            </a:r>
            <a:endParaRPr lang="en-US" sz="1800" dirty="0"/>
          </a:p>
          <a:p>
            <a:r>
              <a:rPr lang="en-ID" sz="1800" dirty="0" err="1"/>
              <a:t>Dibuat</a:t>
            </a:r>
            <a:r>
              <a:rPr lang="en-ID" sz="1800" dirty="0"/>
              <a:t> </a:t>
            </a:r>
            <a:r>
              <a:rPr lang="en-ID" sz="1800" dirty="0" err="1"/>
              <a:t>untuk</a:t>
            </a:r>
            <a:r>
              <a:rPr lang="en-ID" sz="1800" dirty="0"/>
              <a:t> System Programming Language</a:t>
            </a:r>
          </a:p>
          <a:p>
            <a:r>
              <a:rPr lang="en-ID" sz="1800" dirty="0"/>
              <a:t>Ayah </a:t>
            </a:r>
            <a:r>
              <a:rPr lang="en-ID" sz="1800" dirty="0" err="1"/>
              <a:t>dari</a:t>
            </a:r>
            <a:r>
              <a:rPr lang="en-ID" sz="1800" dirty="0"/>
              <a:t> Bahasa </a:t>
            </a:r>
            <a:r>
              <a:rPr lang="en-ID" sz="1800" dirty="0" err="1"/>
              <a:t>pemrograman</a:t>
            </a:r>
            <a:r>
              <a:rPr lang="en-ID" sz="1800" dirty="0"/>
              <a:t> </a:t>
            </a:r>
            <a:r>
              <a:rPr lang="en-ID" sz="1800" dirty="0" err="1"/>
              <a:t>lainnya</a:t>
            </a:r>
            <a:endParaRPr lang="en-ID" sz="1800" dirty="0"/>
          </a:p>
          <a:p>
            <a:r>
              <a:rPr lang="en-ID" sz="1800" dirty="0" err="1"/>
              <a:t>Biasa</a:t>
            </a:r>
            <a:r>
              <a:rPr lang="en-ID" sz="1800" dirty="0"/>
              <a:t> </a:t>
            </a:r>
            <a:r>
              <a:rPr lang="en-ID" sz="1800" dirty="0" err="1"/>
              <a:t>digunakan</a:t>
            </a:r>
            <a:r>
              <a:rPr lang="en-ID" sz="1800" dirty="0"/>
              <a:t> </a:t>
            </a:r>
            <a:r>
              <a:rPr lang="en-ID" sz="1800" dirty="0" err="1"/>
              <a:t>untuk</a:t>
            </a:r>
            <a:r>
              <a:rPr lang="en-ID" sz="1800" dirty="0"/>
              <a:t> Operating System</a:t>
            </a:r>
          </a:p>
          <a:p>
            <a:r>
              <a:rPr lang="en-ID" sz="1800" dirty="0" err="1"/>
              <a:t>Udah</a:t>
            </a:r>
            <a:r>
              <a:rPr lang="en-ID" sz="1800" dirty="0"/>
              <a:t> </a:t>
            </a:r>
            <a:r>
              <a:rPr lang="en-ID" sz="1800" dirty="0" err="1"/>
              <a:t>intinya</a:t>
            </a:r>
            <a:r>
              <a:rPr lang="en-ID" sz="1800" dirty="0"/>
              <a:t> </a:t>
            </a:r>
            <a:r>
              <a:rPr lang="en-ID" sz="1800" dirty="0" err="1"/>
              <a:t>ini</a:t>
            </a:r>
            <a:r>
              <a:rPr lang="en-ID" sz="1800" dirty="0"/>
              <a:t> </a:t>
            </a:r>
            <a:r>
              <a:rPr lang="en-ID" sz="1800" dirty="0" err="1"/>
              <a:t>aja</a:t>
            </a:r>
            <a:endParaRPr lang="en-ID" sz="1800" dirty="0"/>
          </a:p>
          <a:p>
            <a:pPr marL="0" indent="0">
              <a:buNone/>
            </a:pPr>
            <a:endParaRPr lang="en-ID" sz="1800" dirty="0"/>
          </a:p>
          <a:p>
            <a:endParaRPr lang="en-ID"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65CA91-F7E1-437A-A859-C03C22EE91D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" b="128"/>
          <a:stretch/>
        </p:blipFill>
        <p:spPr>
          <a:xfrm>
            <a:off x="5308052" y="10"/>
            <a:ext cx="6883948" cy="6857990"/>
          </a:xfrm>
          <a:custGeom>
            <a:avLst/>
            <a:gdLst/>
            <a:ahLst/>
            <a:cxnLst/>
            <a:rect l="l" t="t" r="r" b="b"/>
            <a:pathLst>
              <a:path w="6883948" h="6858000">
                <a:moveTo>
                  <a:pt x="365648" y="0"/>
                </a:moveTo>
                <a:lnTo>
                  <a:pt x="6883948" y="0"/>
                </a:lnTo>
                <a:lnTo>
                  <a:pt x="6883948" y="6858000"/>
                </a:lnTo>
                <a:lnTo>
                  <a:pt x="365648" y="6858000"/>
                </a:lnTo>
                <a:lnTo>
                  <a:pt x="360213" y="6835050"/>
                </a:lnTo>
                <a:cubicBezTo>
                  <a:pt x="128263" y="5788167"/>
                  <a:pt x="0" y="4637179"/>
                  <a:pt x="0" y="3429001"/>
                </a:cubicBezTo>
                <a:cubicBezTo>
                  <a:pt x="0" y="2220824"/>
                  <a:pt x="128263" y="1069835"/>
                  <a:pt x="360213" y="22952"/>
                </a:cubicBezTo>
                <a:close/>
              </a:path>
            </a:pathLst>
          </a:custGeom>
          <a:effectLst>
            <a:outerShdw blurRad="50800" dist="38100" dir="10800000" algn="r" rotWithShape="0">
              <a:schemeClr val="bg1">
                <a:lumMod val="85000"/>
                <a:alpha val="3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453900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2A7C4-2A7B-49FE-B590-019C86EA27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6237"/>
            <a:ext cx="10515600" cy="1325563"/>
          </a:xfrm>
        </p:spPr>
        <p:txBody>
          <a:bodyPr/>
          <a:lstStyle/>
          <a:p>
            <a:pPr algn="ctr"/>
            <a:r>
              <a:rPr lang="en-US" dirty="0" err="1"/>
              <a:t>Kenapa</a:t>
            </a:r>
            <a:r>
              <a:rPr lang="en-US" dirty="0"/>
              <a:t> C?</a:t>
            </a:r>
            <a:endParaRPr lang="en-ID" dirty="0"/>
          </a:p>
        </p:txBody>
      </p:sp>
      <p:pic>
        <p:nvPicPr>
          <p:cNvPr id="5" name="Picture 4" descr="A close up of a light in the dark&#10;&#10;Description automatically generated">
            <a:extLst>
              <a:ext uri="{FF2B5EF4-FFF2-40B4-BE49-F238E27FC236}">
                <a16:creationId xmlns:a16="http://schemas.microsoft.com/office/drawing/2014/main" id="{D3300F71-1402-45A8-8DB9-FC6A4003A5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9124" y="1927349"/>
            <a:ext cx="8135115" cy="3868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405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B6809D-BF09-4470-B6DC-88F1D5E4C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Cara Compiler </a:t>
            </a:r>
            <a:r>
              <a:rPr lang="en-US" dirty="0" err="1"/>
              <a:t>bekerja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FD5018-EC56-4EE0-864B-5D0B357D3F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351338"/>
          </a:xfrm>
        </p:spPr>
        <p:txBody>
          <a:bodyPr/>
          <a:lstStyle/>
          <a:p>
            <a:r>
              <a:rPr lang="en-US" dirty="0"/>
              <a:t>Preprocessing = </a:t>
            </a:r>
            <a:r>
              <a:rPr lang="en-US" dirty="0" err="1"/>
              <a:t>menggabungkan</a:t>
            </a:r>
            <a:r>
              <a:rPr lang="en-US" dirty="0"/>
              <a:t> file-file </a:t>
            </a:r>
            <a:r>
              <a:rPr lang="en-US" dirty="0" err="1"/>
              <a:t>ke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source code</a:t>
            </a:r>
          </a:p>
          <a:p>
            <a:r>
              <a:rPr lang="en-US" dirty="0"/>
              <a:t>Compiling = </a:t>
            </a:r>
            <a:r>
              <a:rPr lang="en-US" dirty="0" err="1"/>
              <a:t>merubah</a:t>
            </a:r>
            <a:r>
              <a:rPr lang="en-US" dirty="0"/>
              <a:t> source code </a:t>
            </a:r>
            <a:r>
              <a:rPr lang="en-US" dirty="0" err="1"/>
              <a:t>ke</a:t>
            </a:r>
            <a:r>
              <a:rPr lang="en-US" dirty="0"/>
              <a:t> file </a:t>
            </a:r>
            <a:r>
              <a:rPr lang="en-US" dirty="0" err="1"/>
              <a:t>berformat</a:t>
            </a:r>
            <a:r>
              <a:rPr lang="en-US" dirty="0"/>
              <a:t> obj</a:t>
            </a:r>
          </a:p>
          <a:p>
            <a:r>
              <a:rPr lang="en-US" dirty="0"/>
              <a:t>Linking  =  </a:t>
            </a:r>
            <a:r>
              <a:rPr lang="en-US" dirty="0" err="1"/>
              <a:t>penggabungan</a:t>
            </a:r>
            <a:r>
              <a:rPr lang="en-US" dirty="0"/>
              <a:t> </a:t>
            </a:r>
            <a:r>
              <a:rPr lang="en-US" dirty="0" err="1"/>
              <a:t>beberapa</a:t>
            </a:r>
            <a:r>
              <a:rPr lang="en-US" dirty="0"/>
              <a:t> file </a:t>
            </a:r>
            <a:r>
              <a:rPr lang="en-US" dirty="0" err="1"/>
              <a:t>berformat</a:t>
            </a:r>
            <a:r>
              <a:rPr lang="en-US" dirty="0"/>
              <a:t> obj </a:t>
            </a:r>
            <a:r>
              <a:rPr lang="en-US" dirty="0" err="1"/>
              <a:t>menjadi</a:t>
            </a:r>
            <a:r>
              <a:rPr lang="en-US" dirty="0"/>
              <a:t> 1, </a:t>
            </a:r>
            <a:r>
              <a:rPr lang="en-US" dirty="0" err="1"/>
              <a:t>kemudian</a:t>
            </a:r>
            <a:r>
              <a:rPr lang="en-US" dirty="0"/>
              <a:t> </a:t>
            </a:r>
            <a:r>
              <a:rPr lang="en-US" dirty="0" err="1"/>
              <a:t>dirubah</a:t>
            </a:r>
            <a:r>
              <a:rPr lang="en-US" dirty="0"/>
              <a:t> </a:t>
            </a:r>
            <a:r>
              <a:rPr lang="en-US" dirty="0" err="1"/>
              <a:t>menjadi</a:t>
            </a:r>
            <a:r>
              <a:rPr lang="en-US" dirty="0"/>
              <a:t> exe</a:t>
            </a:r>
          </a:p>
          <a:p>
            <a:endParaRPr lang="en-ID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5F1C5C-2F30-4129-A99A-DEBF72FC8C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005" y="4113051"/>
            <a:ext cx="10333990" cy="2063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5802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5BBA04-5C4D-45FD-AEED-4F3240D14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Struktur</a:t>
            </a:r>
            <a:r>
              <a:rPr lang="en-US" dirty="0"/>
              <a:t> Bahasa C</a:t>
            </a:r>
            <a:endParaRPr lang="en-ID" dirty="0"/>
          </a:p>
        </p:txBody>
      </p:sp>
      <p:pic>
        <p:nvPicPr>
          <p:cNvPr id="5" name="Content Placeholder 4" descr="A picture containing green, paper, ready, sitting&#10;&#10;Description automatically generated">
            <a:extLst>
              <a:ext uri="{FF2B5EF4-FFF2-40B4-BE49-F238E27FC236}">
                <a16:creationId xmlns:a16="http://schemas.microsoft.com/office/drawing/2014/main" id="{84D2803A-5214-4F6B-A459-841703B5A3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12170"/>
            <a:ext cx="8773160" cy="5143265"/>
          </a:xfrm>
        </p:spPr>
      </p:pic>
      <p:pic>
        <p:nvPicPr>
          <p:cNvPr id="7" name="Picture 6" descr="A picture containing table&#10;&#10;Description automatically generated">
            <a:extLst>
              <a:ext uri="{FF2B5EF4-FFF2-40B4-BE49-F238E27FC236}">
                <a16:creationId xmlns:a16="http://schemas.microsoft.com/office/drawing/2014/main" id="{990AE372-F5FC-43BC-8229-C4A36E6380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1360" y="455212"/>
            <a:ext cx="2438400" cy="5640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9090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422</TotalTime>
  <Words>328</Words>
  <Application>Microsoft Office PowerPoint</Application>
  <PresentationFormat>Widescreen</PresentationFormat>
  <Paragraphs>73</Paragraphs>
  <Slides>26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Arial</vt:lpstr>
      <vt:lpstr>Calibri</vt:lpstr>
      <vt:lpstr>Calibri Light</vt:lpstr>
      <vt:lpstr>Rockwell</vt:lpstr>
      <vt:lpstr>Office Theme</vt:lpstr>
      <vt:lpstr>WELCOME TO CYBERCLASS</vt:lpstr>
      <vt:lpstr>Definisi Pemrograman</vt:lpstr>
      <vt:lpstr>Algorithm vs Pemrograman</vt:lpstr>
      <vt:lpstr>Tujuan Pemrograman</vt:lpstr>
      <vt:lpstr>Compiled vs Interpreted</vt:lpstr>
      <vt:lpstr>Apa itu C?</vt:lpstr>
      <vt:lpstr>Kenapa C?</vt:lpstr>
      <vt:lpstr>Cara Compiler bekerja</vt:lpstr>
      <vt:lpstr>Struktur Bahasa C</vt:lpstr>
      <vt:lpstr>Header</vt:lpstr>
      <vt:lpstr>Main</vt:lpstr>
      <vt:lpstr>Variable Declaration</vt:lpstr>
      <vt:lpstr>PowerPoint Presentation</vt:lpstr>
      <vt:lpstr>Body</vt:lpstr>
      <vt:lpstr>Return</vt:lpstr>
      <vt:lpstr>Operasi Aritmatika</vt:lpstr>
      <vt:lpstr>Selection</vt:lpstr>
      <vt:lpstr>Selection : If</vt:lpstr>
      <vt:lpstr>Selection : If Else</vt:lpstr>
      <vt:lpstr>Selection : Nested If</vt:lpstr>
      <vt:lpstr>Selection : Switch Case</vt:lpstr>
      <vt:lpstr>Repetition</vt:lpstr>
      <vt:lpstr>Repetition : For</vt:lpstr>
      <vt:lpstr>Repetition : While</vt:lpstr>
      <vt:lpstr>Repetition : Do-While</vt:lpstr>
      <vt:lpstr>Break vs Continue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CYBERCLASS</dc:title>
  <dc:creator>MICHAEL DRAGON</dc:creator>
  <cp:lastModifiedBy>MICHAEL DRAGON</cp:lastModifiedBy>
  <cp:revision>13</cp:revision>
  <dcterms:created xsi:type="dcterms:W3CDTF">2020-08-20T12:48:06Z</dcterms:created>
  <dcterms:modified xsi:type="dcterms:W3CDTF">2020-08-21T05:54:49Z</dcterms:modified>
</cp:coreProperties>
</file>